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8.png" ContentType="image/png"/>
  <Override PartName="/ppt/media/image9.png" ContentType="image/png"/>
  <Override PartName="/ppt/media/image7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Calibri"/>
              </a:rPr>
              <a:t>04/07/15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BBD0571-C82B-4F75-AEB8-B6FB2956E527}" type="slidenum">
              <a:rPr lang="en-GB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Calibri"/>
              </a:rPr>
              <a:t>04/07/15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9295078-C148-4434-A6BE-DB6B77D2578E}" type="slidenum">
              <a:rPr lang="en-GB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23880" y="1122480"/>
            <a:ext cx="9143640" cy="270180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lang="en-GB" sz="4000">
                <a:solidFill>
                  <a:srgbClr val="000000"/>
                </a:solidFill>
                <a:latin typeface="Arial"/>
              </a:rPr>
              <a:t>www.egra.london</a:t>
            </a:r>
            <a:endParaRPr/>
          </a:p>
        </p:txBody>
      </p:sp>
      <p:pic>
        <p:nvPicPr>
          <p:cNvPr id="80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14320" y="1246320"/>
            <a:ext cx="5151960" cy="247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6000">
                <a:solidFill>
                  <a:srgbClr val="000000"/>
                </a:solidFill>
                <a:latin typeface="Calibri Light"/>
              </a:rPr>
              <a:t>Our Future Plans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we are funded to continue sample monitoring into 2016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we have a strategy to question every residential planning application on AQ grounds when near hotspots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we will work with citizen groups and specific campaigns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we will input to major policy consultations: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National strategy (September)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London guidelines (September)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Ultra Low Emission Zone 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523880" y="1122480"/>
            <a:ext cx="9143640" cy="1071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6000">
                <a:solidFill>
                  <a:srgbClr val="000000"/>
                </a:solidFill>
                <a:latin typeface="Calibri Light"/>
              </a:rPr>
              <a:t>EGRA Air Quality Monitoring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1523880" y="2830680"/>
            <a:ext cx="9143640" cy="36334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en-GB" sz="3900">
                <a:solidFill>
                  <a:srgbClr val="000000"/>
                </a:solidFill>
                <a:latin typeface="Calibri"/>
              </a:rPr>
              <a:t>Our Objectives are to: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GB" sz="3400">
                <a:solidFill>
                  <a:srgbClr val="000000"/>
                </a:solidFill>
                <a:latin typeface="Calibri"/>
              </a:rPr>
              <a:t>get evidence about the state of our air quality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GB" sz="3400">
                <a:solidFill>
                  <a:srgbClr val="000000"/>
                </a:solidFill>
                <a:latin typeface="Calibri"/>
              </a:rPr>
              <a:t>identify critical pollution sites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GB" sz="3400">
                <a:solidFill>
                  <a:srgbClr val="000000"/>
                </a:solidFill>
                <a:latin typeface="Calibri"/>
              </a:rPr>
              <a:t>raise public awareness about air quality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GB" sz="3400">
                <a:solidFill>
                  <a:srgbClr val="000000"/>
                </a:solidFill>
                <a:latin typeface="Calibri"/>
              </a:rPr>
              <a:t>help campaigns to reduce air pollution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6000">
                <a:solidFill>
                  <a:srgbClr val="000000"/>
                </a:solidFill>
                <a:latin typeface="Calibri Light"/>
              </a:rPr>
              <a:t>What Air Pollution?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SOX, NOX and Particulates – the last 2 are traffic-related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we are measuring Nitrogen Dioxide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because there are legal limits to that pollutant and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measuring it is easy and cheap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We were helped by </a:t>
            </a:r>
            <a:r>
              <a:rPr b="1" lang="en-US" sz="3400" u="sng">
                <a:solidFill>
                  <a:srgbClr val="0563c1"/>
                </a:solidFill>
                <a:latin typeface="Calibri"/>
              </a:rPr>
              <a:t>www.cleanairuk.org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6000">
                <a:solidFill>
                  <a:srgbClr val="000000"/>
                </a:solidFill>
                <a:latin typeface="Calibri Light"/>
              </a:rPr>
              <a:t>No to Silvertown Guided Locations</a:t>
            </a:r>
            <a:endParaRPr/>
          </a:p>
        </p:txBody>
      </p:sp>
      <p:pic>
        <p:nvPicPr>
          <p:cNvPr id="86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73640" y="1825560"/>
            <a:ext cx="5244480" cy="435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6000">
                <a:solidFill>
                  <a:srgbClr val="000000"/>
                </a:solidFill>
                <a:latin typeface="Calibri Light"/>
              </a:rPr>
              <a:t>The Mechanics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adhered to DEFRA guidelines (one month over April)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had residents each sponsor an AQ tube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involved two local councillors (1 ward, 1 Chair of Highways)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trained a small team (4 effectively)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publicised the results in the media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6000">
                <a:solidFill>
                  <a:srgbClr val="000000"/>
                </a:solidFill>
                <a:latin typeface="Calibri Light"/>
              </a:rPr>
              <a:t>A Critical Junction </a:t>
            </a:r>
            <a:endParaRPr/>
          </a:p>
        </p:txBody>
      </p:sp>
      <p:pic>
        <p:nvPicPr>
          <p:cNvPr id="90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383280" y="1959120"/>
            <a:ext cx="5425200" cy="408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6000">
                <a:solidFill>
                  <a:srgbClr val="000000"/>
                </a:solidFill>
                <a:latin typeface="Calibri Light"/>
              </a:rPr>
              <a:t>Locations and Results</a:t>
            </a:r>
            <a:endParaRPr/>
          </a:p>
        </p:txBody>
      </p:sp>
      <p:pic>
        <p:nvPicPr>
          <p:cNvPr id="92" name="Content Placeholder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26080" y="1629360"/>
            <a:ext cx="6344640" cy="455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6000">
                <a:solidFill>
                  <a:srgbClr val="000000"/>
                </a:solidFill>
                <a:latin typeface="Calibri Light"/>
              </a:rPr>
              <a:t>Using the Information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838080" y="1578960"/>
            <a:ext cx="10515240" cy="474984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discussions with Borough EH department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publicity campaigns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often around major developments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No to Silvertown tunnel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IKEA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new Sainsbury/M&amp;S complex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new inner city “Bicester” style outlet village at 02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n-US" sz="3400">
                <a:solidFill>
                  <a:srgbClr val="000000"/>
                </a:solidFill>
                <a:latin typeface="Calibri"/>
              </a:rPr>
              <a:t>20,000 new dwellings on Greenwich peninsula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6000">
                <a:solidFill>
                  <a:srgbClr val="000000"/>
                </a:solidFill>
                <a:latin typeface="Calibri Light"/>
              </a:rPr>
              <a:t>And the London Cruise Liner Terminal</a:t>
            </a:r>
            <a:endParaRPr/>
          </a:p>
        </p:txBody>
      </p:sp>
      <p:pic>
        <p:nvPicPr>
          <p:cNvPr id="96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81440" y="1486080"/>
            <a:ext cx="10081800" cy="529164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5661360" y="1765080"/>
            <a:ext cx="5064480" cy="344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200">
                <a:solidFill>
                  <a:srgbClr val="000000"/>
                </a:solidFill>
                <a:latin typeface="Calibri"/>
              </a:rPr>
              <a:t>2/3 ships a week all six summer months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200">
                <a:solidFill>
                  <a:srgbClr val="ff0000"/>
                </a:solidFill>
                <a:latin typeface="Calibri"/>
              </a:rPr>
              <a:t>used as floating hotels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200">
                <a:solidFill>
                  <a:srgbClr val="000000"/>
                </a:solidFill>
                <a:latin typeface="Calibri"/>
              </a:rPr>
              <a:t>burning a minimum of 700 litres/hour 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200">
                <a:solidFill>
                  <a:srgbClr val="ff0000"/>
                </a:solidFill>
                <a:latin typeface="Calibri"/>
              </a:rPr>
              <a:t>of low grade diesel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200">
                <a:solidFill>
                  <a:srgbClr val="000000"/>
                </a:solidFill>
                <a:latin typeface="Calibri"/>
              </a:rPr>
              <a:t>often without emissions treatment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200">
                <a:solidFill>
                  <a:srgbClr val="ff0000"/>
                </a:solidFill>
                <a:latin typeface="Calibri"/>
              </a:rPr>
              <a:t>the equivalent of 400 idling trucks 24/7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