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9" r:id="rId4"/>
    <p:sldId id="270" r:id="rId5"/>
    <p:sldId id="266" r:id="rId6"/>
    <p:sldId id="265" r:id="rId7"/>
    <p:sldId id="273" r:id="rId8"/>
    <p:sldId id="274" r:id="rId9"/>
    <p:sldId id="264" r:id="rId10"/>
    <p:sldId id="271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89728"/>
    <a:srgbClr val="54BCEB"/>
    <a:srgbClr val="EB4498"/>
    <a:srgbClr val="89898C"/>
    <a:srgbClr val="EC8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4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1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22392-F7AE-4559-AE27-FE731CAB4BA2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D3F90-2E21-42E0-B0FA-75FFFE94E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5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0932F-D9EF-4E28-97D6-F8E26CEFE7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0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1" dirty="0" smtClean="0"/>
              <a:t>Securing the support of businesses </a:t>
            </a:r>
            <a:r>
              <a:rPr lang="en-GB" dirty="0" smtClean="0"/>
              <a:t>and using them as ‘trusted messengers’ to amplify the campaign.</a:t>
            </a:r>
          </a:p>
          <a:p>
            <a:pPr lvl="0"/>
            <a:r>
              <a:rPr lang="en-GB" b="1" dirty="0" smtClean="0"/>
              <a:t>Saying thank you</a:t>
            </a:r>
            <a:r>
              <a:rPr lang="en-GB" dirty="0" smtClean="0"/>
              <a:t> to drivers who were not idling their engine. Rewarding positive behaviour was great to keep the morale of Air Quality Warden’s high and was received well by the drivers we approached.</a:t>
            </a:r>
          </a:p>
          <a:p>
            <a:pPr lvl="0"/>
            <a:r>
              <a:rPr lang="en-GB" b="1" dirty="0" smtClean="0"/>
              <a:t>Wearing a blue high visibility jacket </a:t>
            </a:r>
            <a:r>
              <a:rPr lang="en-GB" dirty="0" smtClean="0"/>
              <a:t>gave Air Quality Wardens authority and they were easily recognisable walking the streets. These contributed to a high percentage of drivers turning off without being asked.</a:t>
            </a:r>
          </a:p>
          <a:p>
            <a:pPr lvl="0"/>
            <a:r>
              <a:rPr lang="en-GB" b="1" dirty="0" smtClean="0"/>
              <a:t>Working in pairs </a:t>
            </a:r>
            <a:r>
              <a:rPr lang="en-GB" dirty="0" smtClean="0"/>
              <a:t>gave Air Quality Wardens added confidence to speak to drivers and they could learn from each other.</a:t>
            </a:r>
          </a:p>
          <a:p>
            <a:pPr lvl="0"/>
            <a:r>
              <a:rPr lang="en-GB" b="1" dirty="0" smtClean="0"/>
              <a:t>Simply asking </a:t>
            </a:r>
            <a:r>
              <a:rPr lang="en-GB" dirty="0" smtClean="0"/>
              <a:t>drivers to switch off worked well.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3F90-2E21-42E0-B0FA-75FFFE94EC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0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4198348" cy="1470025"/>
          </a:xfrm>
        </p:spPr>
        <p:txBody>
          <a:bodyPr>
            <a:noAutofit/>
          </a:bodyPr>
          <a:lstStyle>
            <a:lvl1pPr algn="l">
              <a:defRPr sz="3600" cap="all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40" y="3886200"/>
            <a:ext cx="411842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8" descr="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211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3750" y="-4875"/>
            <a:ext cx="470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48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0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116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4116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5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3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7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93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0DFA-2F02-4AC5-ACF4-BA24D8F8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7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26163"/>
            <a:ext cx="9144000" cy="742950"/>
          </a:xfrm>
          <a:prstGeom prst="rect">
            <a:avLst/>
          </a:prstGeom>
          <a:solidFill>
            <a:srgbClr val="F89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091CD"/>
              </a:solidFill>
            </a:endParaRPr>
          </a:p>
        </p:txBody>
      </p:sp>
      <p:pic>
        <p:nvPicPr>
          <p:cNvPr id="8" name="Picture 6" descr="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72200"/>
            <a:ext cx="1058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06291"/>
            <a:ext cx="8229600" cy="3642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D8570DFA-2F02-4AC5-ACF4-BA24D8F8D4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70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ine.watson@globalactionplan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Cleaner Air 4 London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40" y="5132784"/>
            <a:ext cx="4118428" cy="117653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@CleanerAir4LDN</a:t>
            </a:r>
          </a:p>
        </p:txBody>
      </p:sp>
    </p:spTree>
    <p:extLst>
      <p:ext uri="{BB962C8B-B14F-4D97-AF65-F5344CB8AC3E}">
        <p14:creationId xmlns:p14="http://schemas.microsoft.com/office/powerpoint/2010/main" val="170110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6363" r="50812" b="17922"/>
          <a:stretch/>
        </p:blipFill>
        <p:spPr bwMode="auto">
          <a:xfrm>
            <a:off x="7884368" y="6165384"/>
            <a:ext cx="78637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1219" y="380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Trust Transport</a:t>
            </a:r>
            <a:endParaRPr lang="en-GB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1" y="1196752"/>
            <a:ext cx="4392489" cy="474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9484" y="4653136"/>
            <a:ext cx="7992888" cy="1192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r"/>
            <a:endParaRPr lang="en-GB" sz="3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3528" y="1336780"/>
            <a:ext cx="7560840" cy="382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Reduce Trust vehicle emissions (contractor vehicles, courier, taxi, other sector </a:t>
            </a:r>
            <a:r>
              <a:rPr lang="en-GB" sz="2000" dirty="0" smtClean="0"/>
              <a:t>vehicles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Engage </a:t>
            </a:r>
            <a:r>
              <a:rPr lang="en-GB" sz="2000" dirty="0"/>
              <a:t>Trust drivers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err="1"/>
              <a:t>Barts</a:t>
            </a:r>
            <a:r>
              <a:rPr lang="en-GB" sz="2000" dirty="0"/>
              <a:t> Health leading accreditation/award scheme 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36" y="3179708"/>
            <a:ext cx="4078055" cy="2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Looking for opportunities to roll out and scale up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Contact: 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Caroline.watson@globalactionplan.org.uk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66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 txBox="1">
            <a:spLocks noChangeArrowheads="1"/>
          </p:cNvSpPr>
          <p:nvPr/>
        </p:nvSpPr>
        <p:spPr bwMode="auto">
          <a:xfrm>
            <a:off x="395289" y="1916832"/>
            <a:ext cx="425926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89728"/>
              </a:buClr>
              <a:buFont typeface="Arial" charset="0"/>
              <a:buChar char="•"/>
              <a:defRPr sz="3200">
                <a:solidFill>
                  <a:srgbClr val="A1A1A4"/>
                </a:solidFill>
                <a:latin typeface="Gill Sans Light" charset="0"/>
                <a:ea typeface="ＭＳ Ｐゴシック" pitchFamily="34" charset="-128"/>
                <a:cs typeface="Gill Sans Light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A1A1A4"/>
                </a:solidFill>
                <a:latin typeface="Gill Sans Light" charset="0"/>
                <a:ea typeface="ＭＳ Ｐゴシック" pitchFamily="34" charset="-128"/>
                <a:cs typeface="Gill Sans Light" charset="0"/>
              </a:defRPr>
            </a:lvl2pPr>
            <a:lvl3pPr marL="1143000" indent="-228600">
              <a:spcBef>
                <a:spcPct val="20000"/>
              </a:spcBef>
              <a:buClr>
                <a:srgbClr val="F89728"/>
              </a:buClr>
              <a:buFont typeface="Arial" charset="0"/>
              <a:buChar char="•"/>
              <a:defRPr sz="2400">
                <a:solidFill>
                  <a:srgbClr val="A1A1A4"/>
                </a:solidFill>
                <a:latin typeface="Gill Sans Light" charset="0"/>
                <a:ea typeface="ＭＳ Ｐゴシック" pitchFamily="34" charset="-128"/>
                <a:cs typeface="Gill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A1A1A4"/>
                </a:solidFill>
                <a:latin typeface="Gill Sans Light" charset="0"/>
                <a:ea typeface="ＭＳ Ｐゴシック" pitchFamily="34" charset="-128"/>
                <a:cs typeface="Gill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A1A1A4"/>
                </a:solidFill>
                <a:latin typeface="Gill Sans Light" charset="0"/>
                <a:ea typeface="ＭＳ Ｐゴシック" pitchFamily="34" charset="-128"/>
                <a:cs typeface="Gill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A1A1A4"/>
                </a:solidFill>
                <a:latin typeface="Gill Sans Light" charset="0"/>
                <a:ea typeface="ＭＳ Ｐゴシック" pitchFamily="34" charset="-128"/>
                <a:cs typeface="Gill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A1A1A4"/>
                </a:solidFill>
                <a:latin typeface="Gill Sans Light" charset="0"/>
                <a:ea typeface="ＭＳ Ｐゴシック" pitchFamily="34" charset="-128"/>
                <a:cs typeface="Gill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A1A1A4"/>
                </a:solidFill>
                <a:latin typeface="Gill Sans Light" charset="0"/>
                <a:ea typeface="ＭＳ Ｐゴシック" pitchFamily="34" charset="-128"/>
                <a:cs typeface="Gill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A1A1A4"/>
                </a:solidFill>
                <a:latin typeface="Gill Sans Light" charset="0"/>
                <a:ea typeface="ＭＳ Ｐゴシック" pitchFamily="34" charset="-128"/>
                <a:cs typeface="Gill Sans Light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GB" altLang="en-US" sz="2000" dirty="0">
                <a:solidFill>
                  <a:srgbClr val="7F7F7F"/>
                </a:solidFill>
              </a:rPr>
              <a:t>We are an environmental behaviour change charity. </a:t>
            </a:r>
          </a:p>
          <a:p>
            <a:pPr algn="just">
              <a:buFont typeface="Arial" charset="0"/>
              <a:buNone/>
            </a:pPr>
            <a:r>
              <a:rPr lang="en-GB" altLang="en-US" sz="2000" dirty="0">
                <a:solidFill>
                  <a:srgbClr val="7F7F7F"/>
                </a:solidFill>
              </a:rPr>
              <a:t>Focused on</a:t>
            </a:r>
            <a:r>
              <a:rPr lang="en-GB" altLang="en-US" sz="2000" dirty="0"/>
              <a:t> </a:t>
            </a:r>
            <a:r>
              <a:rPr lang="en-GB" alt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rPr>
              <a:t>action</a:t>
            </a:r>
            <a:r>
              <a:rPr lang="en-GB" altLang="en-US" sz="2000" dirty="0" smtClean="0">
                <a:solidFill>
                  <a:srgbClr val="7F7F7F"/>
                </a:solidFill>
              </a:rPr>
              <a:t>, </a:t>
            </a:r>
            <a:r>
              <a:rPr lang="en-GB" altLang="en-US" sz="2000" dirty="0">
                <a:solidFill>
                  <a:srgbClr val="7F7F7F"/>
                </a:solidFill>
              </a:rPr>
              <a:t>not talk</a:t>
            </a:r>
          </a:p>
          <a:p>
            <a:pPr algn="just">
              <a:buFont typeface="Arial" charset="0"/>
              <a:buNone/>
            </a:pPr>
            <a:endParaRPr lang="en-GB" altLang="en-US" sz="1200" dirty="0">
              <a:solidFill>
                <a:srgbClr val="7F7F7F"/>
              </a:solidFill>
            </a:endParaRPr>
          </a:p>
          <a:p>
            <a:pPr algn="just">
              <a:buFont typeface="Arial" charset="0"/>
              <a:buNone/>
            </a:pPr>
            <a:r>
              <a:rPr lang="en-GB" altLang="en-US" sz="3000" dirty="0" smtClean="0">
                <a:solidFill>
                  <a:srgbClr val="F89728"/>
                </a:solidFill>
              </a:rPr>
              <a:t>21</a:t>
            </a:r>
            <a:r>
              <a:rPr lang="en-GB" altLang="en-US" sz="1800" dirty="0" smtClean="0"/>
              <a:t> </a:t>
            </a:r>
            <a:r>
              <a:rPr lang="en-GB" altLang="en-US" sz="2000" dirty="0">
                <a:solidFill>
                  <a:srgbClr val="7F7F7F"/>
                </a:solidFill>
              </a:rPr>
              <a:t>years experience</a:t>
            </a:r>
            <a:endParaRPr lang="en-GB" altLang="en-US" sz="2000" dirty="0"/>
          </a:p>
          <a:p>
            <a:pPr algn="just">
              <a:buFont typeface="Arial" charset="0"/>
              <a:buNone/>
            </a:pPr>
            <a:r>
              <a:rPr lang="en-GB" altLang="en-US" sz="3000" dirty="0">
                <a:solidFill>
                  <a:srgbClr val="F89728"/>
                </a:solidFill>
              </a:rPr>
              <a:t>24</a:t>
            </a:r>
            <a:r>
              <a:rPr lang="en-GB" altLang="en-US" sz="1800" dirty="0"/>
              <a:t> </a:t>
            </a:r>
            <a:r>
              <a:rPr lang="en-GB" altLang="en-US" sz="2000" dirty="0" smtClean="0">
                <a:solidFill>
                  <a:srgbClr val="7F7F7F"/>
                </a:solidFill>
              </a:rPr>
              <a:t>countries</a:t>
            </a:r>
          </a:p>
          <a:p>
            <a:pPr algn="just">
              <a:buFont typeface="Arial" charset="0"/>
              <a:buNone/>
            </a:pPr>
            <a:endParaRPr lang="en-GB" altLang="en-US" sz="2000" dirty="0">
              <a:solidFill>
                <a:srgbClr val="7F7F7F"/>
              </a:solidFill>
            </a:endParaRPr>
          </a:p>
          <a:p>
            <a:pPr algn="just">
              <a:buFont typeface="Arial" charset="0"/>
              <a:buNone/>
            </a:pPr>
            <a:endParaRPr lang="en-GB" altLang="en-US" sz="2000" dirty="0">
              <a:solidFill>
                <a:srgbClr val="7F7F7F"/>
              </a:solidFill>
            </a:endParaRPr>
          </a:p>
          <a:p>
            <a:pPr algn="just"/>
            <a:endParaRPr lang="en-GB" altLang="en-US" sz="1800" dirty="0"/>
          </a:p>
          <a:p>
            <a:pPr algn="just">
              <a:buFont typeface="Arial" charset="0"/>
              <a:buNone/>
            </a:pPr>
            <a:endParaRPr lang="en-GB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63330" y="4509120"/>
            <a:ext cx="41735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 eaLnBrk="1" hangingPunct="1">
              <a:defRPr/>
            </a:pPr>
            <a:r>
              <a:rPr lang="en-GB" b="1" dirty="0">
                <a:solidFill>
                  <a:srgbClr val="EC8213"/>
                </a:solidFill>
                <a:latin typeface="Gill Sans MT" panose="020B0502020104020203" pitchFamily="34" charset="0"/>
                <a:ea typeface="ＭＳ Ｐゴシック" charset="-128"/>
              </a:rPr>
              <a:t>What we do:</a:t>
            </a:r>
            <a:endParaRPr lang="en-US" b="1" dirty="0">
              <a:solidFill>
                <a:srgbClr val="EC8213"/>
              </a:solidFill>
              <a:latin typeface="Gill Sans MT" panose="020B0502020104020203" pitchFamily="34" charset="0"/>
              <a:ea typeface="ＭＳ Ｐゴシック" charset="-128"/>
            </a:endParaRPr>
          </a:p>
          <a:p>
            <a:pPr marL="361950" indent="-361950" eaLnBrk="1" hangingPunct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ＭＳ Ｐゴシック" charset="-128"/>
              </a:rPr>
              <a:t>We inspire and help people to act.</a:t>
            </a:r>
          </a:p>
          <a:p>
            <a:pPr marL="361950" indent="-361950" eaLnBrk="1" hangingPunct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ＭＳ Ｐゴシック" charset="-128"/>
              </a:rPr>
              <a:t>We capture the impact.</a:t>
            </a:r>
          </a:p>
          <a:p>
            <a:pPr marL="361950" indent="-361950" eaLnBrk="1" hangingPunct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ＭＳ Ｐゴシック" charset="-128"/>
              </a:rPr>
              <a:t>We share lessons to create wider change.</a:t>
            </a:r>
          </a:p>
        </p:txBody>
      </p:sp>
      <p:sp>
        <p:nvSpPr>
          <p:cNvPr id="6" name="Title Placeholder 1"/>
          <p:cNvSpPr txBox="1">
            <a:spLocks/>
          </p:cNvSpPr>
          <p:nvPr/>
        </p:nvSpPr>
        <p:spPr bwMode="auto">
          <a:xfrm>
            <a:off x="339724" y="425450"/>
            <a:ext cx="7976691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595959"/>
                </a:solidFill>
                <a:latin typeface="Gill Sans MT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altLang="en-US" sz="4400" cap="all" dirty="0">
                <a:solidFill>
                  <a:schemeClr val="accent1"/>
                </a:solidFill>
                <a:ea typeface="+mj-ea"/>
                <a:cs typeface="+mj-cs"/>
              </a:rPr>
              <a:t>GLOBAL ACTION PLAN</a:t>
            </a:r>
            <a:endParaRPr lang="en-US" altLang="en-US" sz="4400" cap="all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7" name="Picture 6" descr="Logos of Partn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2079232"/>
            <a:ext cx="3641584" cy="352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9798"/>
            <a:ext cx="8229600" cy="1143000"/>
          </a:xfrm>
        </p:spPr>
        <p:txBody>
          <a:bodyPr/>
          <a:lstStyle/>
          <a:p>
            <a:r>
              <a:rPr lang="en-GB" dirty="0" smtClean="0"/>
              <a:t>Cleaner air action days 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76056" y="2564904"/>
            <a:ext cx="4318590" cy="1917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14 Cleaner Air champions out on the streets of the Square Mile</a:t>
            </a:r>
          </a:p>
          <a:p>
            <a:r>
              <a:rPr lang="en-GB" sz="2000" dirty="0" smtClean="0"/>
              <a:t>521 drivers turned off</a:t>
            </a:r>
          </a:p>
          <a:p>
            <a:r>
              <a:rPr lang="en-GB" sz="2000" dirty="0" smtClean="0"/>
              <a:t>36 businesses participated</a:t>
            </a:r>
          </a:p>
          <a:p>
            <a:r>
              <a:rPr lang="en-GB" sz="2000" dirty="0" smtClean="0"/>
              <a:t>350 litres of fuel saved</a:t>
            </a: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8154"/>
            <a:ext cx="4145342" cy="55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78904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 smtClean="0"/>
              <a:t>Future opportunity</a:t>
            </a:r>
            <a:endParaRPr lang="en-GB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908720"/>
            <a:ext cx="7848872" cy="235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/>
              <a:t>40k litres of fuel or 20 Olympic swimming pools of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a year could be saved by just </a:t>
            </a:r>
            <a:r>
              <a:rPr lang="en-GB" sz="2000" b="1" dirty="0" smtClean="0"/>
              <a:t>512 drivers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/>
              <a:t>Cross-London scale 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/>
              <a:t>Proving longer-term behaviour change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/>
              <a:t>Train the trainer</a:t>
            </a:r>
          </a:p>
          <a:p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418887"/>
            <a:ext cx="5868145" cy="34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3312368" cy="576064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Warm &amp; Well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324" t="18092" r="34505" b="8223"/>
          <a:stretch/>
        </p:blipFill>
        <p:spPr>
          <a:xfrm>
            <a:off x="4427984" y="427308"/>
            <a:ext cx="3744416" cy="5325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6363" r="50812" b="17922"/>
          <a:stretch/>
        </p:blipFill>
        <p:spPr bwMode="auto">
          <a:xfrm>
            <a:off x="7884368" y="6165384"/>
            <a:ext cx="78637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635030" y="995330"/>
            <a:ext cx="3401466" cy="8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779912" y="5445224"/>
            <a:ext cx="3726036" cy="8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46665" y="1417239"/>
            <a:ext cx="3857283" cy="8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/>
              <a:t>Energy packs reached 828 patients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/>
              <a:t>Through 157 clinicians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/>
              <a:t>Health messenger 25% more effective than door drop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406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6363" r="50812" b="17922"/>
          <a:stretch/>
        </p:blipFill>
        <p:spPr bwMode="auto">
          <a:xfrm>
            <a:off x="7884368" y="6165384"/>
            <a:ext cx="78637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09122" y="53752"/>
            <a:ext cx="2656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 smtClean="0"/>
              <a:t>Breathing Spaces</a:t>
            </a:r>
            <a:endParaRPr lang="en-GB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79912" y="2996952"/>
            <a:ext cx="5292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7" y="636927"/>
            <a:ext cx="2817046" cy="5008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18" y="625252"/>
            <a:ext cx="2818798" cy="5008082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438131" y="1536515"/>
            <a:ext cx="2627375" cy="2226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/>
              <a:t>Raising awareness of air pollution and health impacts on patients </a:t>
            </a:r>
            <a:endParaRPr lang="en-GB" sz="20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779912" y="5445224"/>
            <a:ext cx="3726036" cy="8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0414" y="692696"/>
            <a:ext cx="3639968" cy="8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7347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6363" r="50812" b="17922"/>
          <a:stretch/>
        </p:blipFill>
        <p:spPr bwMode="auto">
          <a:xfrm>
            <a:off x="7884368" y="6165384"/>
            <a:ext cx="78637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09122" y="53752"/>
            <a:ext cx="2656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r"/>
            <a:endParaRPr lang="en-GB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08000" y="298780"/>
            <a:ext cx="5292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Switch Your Trip.ORG</a:t>
            </a:r>
            <a:endParaRPr lang="en-GB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686808"/>
            <a:ext cx="5065426" cy="405187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635030" y="995330"/>
            <a:ext cx="3401466" cy="8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386113" y="2789863"/>
            <a:ext cx="3726036" cy="8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4 week travel challenge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4-8% reduction </a:t>
            </a:r>
            <a:r>
              <a:rPr lang="en-GB" sz="2000" dirty="0"/>
              <a:t>staff car </a:t>
            </a:r>
            <a:r>
              <a:rPr lang="en-GB" sz="2000" dirty="0" smtClean="0"/>
              <a:t>travel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Embedding into public health agenda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0414" y="692696"/>
            <a:ext cx="3639968" cy="8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492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6212920" cy="264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6363" r="50812" b="17922"/>
          <a:stretch/>
        </p:blipFill>
        <p:spPr bwMode="auto">
          <a:xfrm>
            <a:off x="7884368" y="6165384"/>
            <a:ext cx="78637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08520" y="208917"/>
            <a:ext cx="53285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r"/>
            <a:endParaRPr lang="en-GB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9074" y="224644"/>
            <a:ext cx="575914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6000" dirty="0" smtClean="0"/>
              <a:t>Pharmacists</a:t>
            </a:r>
            <a:endParaRPr lang="en-GB" sz="6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71800" y="712973"/>
            <a:ext cx="2295327" cy="8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GB" sz="20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52774" y="1396649"/>
            <a:ext cx="5575410" cy="84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Reaching 1,000 at risk patients with cleaner air messages </a:t>
            </a:r>
          </a:p>
        </p:txBody>
      </p:sp>
    </p:spTree>
    <p:extLst>
      <p:ext uri="{BB962C8B-B14F-4D97-AF65-F5344CB8AC3E}">
        <p14:creationId xmlns:p14="http://schemas.microsoft.com/office/powerpoint/2010/main" val="99836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P">
      <a:dk1>
        <a:srgbClr val="89898C"/>
      </a:dk1>
      <a:lt1>
        <a:sysClr val="window" lastClr="FFFFFF"/>
      </a:lt1>
      <a:dk2>
        <a:srgbClr val="5E8CDA"/>
      </a:dk2>
      <a:lt2>
        <a:srgbClr val="EEECE1"/>
      </a:lt2>
      <a:accent1>
        <a:srgbClr val="EC8213"/>
      </a:accent1>
      <a:accent2>
        <a:srgbClr val="B2D466"/>
      </a:accent2>
      <a:accent3>
        <a:srgbClr val="C1197F"/>
      </a:accent3>
      <a:accent4>
        <a:srgbClr val="00A787"/>
      </a:accent4>
      <a:accent5>
        <a:srgbClr val="E0EA6A"/>
      </a:accent5>
      <a:accent6>
        <a:srgbClr val="EE8590"/>
      </a:accent6>
      <a:hlink>
        <a:srgbClr val="7FB2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GAP General Template</Template>
  <TotalTime>390</TotalTime>
  <Words>331</Words>
  <Application>Microsoft Office PowerPoint</Application>
  <PresentationFormat>On-screen Show (4:3)</PresentationFormat>
  <Paragraphs>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Gill Sans Light</vt:lpstr>
      <vt:lpstr>Gill Sans MT</vt:lpstr>
      <vt:lpstr>Wingdings</vt:lpstr>
      <vt:lpstr>Office Theme</vt:lpstr>
      <vt:lpstr>Cleaner Air 4 London </vt:lpstr>
      <vt:lpstr>PowerPoint Presentation</vt:lpstr>
      <vt:lpstr>Cleaner air action days </vt:lpstr>
      <vt:lpstr>PowerPoint Presentation</vt:lpstr>
      <vt:lpstr>PowerPoint Presentation</vt:lpstr>
      <vt:lpstr>Warm &amp; Well</vt:lpstr>
      <vt:lpstr>PowerPoint Presentation</vt:lpstr>
      <vt:lpstr>PowerPoint Presentation</vt:lpstr>
      <vt:lpstr>PowerPoint Presentation</vt:lpstr>
      <vt:lpstr>PowerPoint Presentation</vt:lpstr>
      <vt:lpstr>Looking for opportunities to roll out and scale up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on Air Quality – Emissions and Exposure</dc:title>
  <dc:creator>Bex McIntosh</dc:creator>
  <cp:lastModifiedBy>Caroline Watson</cp:lastModifiedBy>
  <cp:revision>21</cp:revision>
  <dcterms:created xsi:type="dcterms:W3CDTF">2015-07-02T12:08:19Z</dcterms:created>
  <dcterms:modified xsi:type="dcterms:W3CDTF">2015-07-04T08:06:09Z</dcterms:modified>
</cp:coreProperties>
</file>